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5" r:id="rId3"/>
    <p:sldId id="324" r:id="rId4"/>
    <p:sldId id="323" r:id="rId5"/>
    <p:sldId id="328" r:id="rId6"/>
    <p:sldId id="320" r:id="rId7"/>
    <p:sldId id="31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C328"/>
    <a:srgbClr val="EBA61D"/>
    <a:srgbClr val="DF9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91"/>
    <p:restoredTop sz="95827"/>
  </p:normalViewPr>
  <p:slideViewPr>
    <p:cSldViewPr>
      <p:cViewPr varScale="1">
        <p:scale>
          <a:sx n="107" d="100"/>
          <a:sy n="107" d="100"/>
        </p:scale>
        <p:origin x="152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7D0AD-1660-4E4B-9C6D-7FE9B77DEC6D}" type="datetimeFigureOut">
              <a:rPr lang="en-US" smtClean="0"/>
              <a:t>2/5/19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6FDC9-B544-4739-9D19-2AABB800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6FDC9-B544-4739-9D19-2AABB8005E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24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626D-1FA7-4693-A8EE-36F461001C24}" type="datetime1">
              <a:rPr lang="en-US" smtClean="0"/>
              <a:t>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BROKER/DEALER AND RIA USE ONLY. This presentation may not be used with investors.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8DB-06E4-42CC-A9F9-73722B66FD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3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12D7-B376-4594-A8FA-5B2CC2782B0B}" type="datetime1">
              <a:rPr lang="en-US" smtClean="0"/>
              <a:t>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BROKER/DEALER AND RIA USE ONLY. This presentation may not be used with investors.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8DB-06E4-42CC-A9F9-73722B66FD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2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EBFF-E956-46CF-9BCF-178DCD452C4C}" type="datetime1">
              <a:rPr lang="en-US" smtClean="0"/>
              <a:t>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BROKER/DEALER AND RIA USE ONLY. This presentation may not be used with investors.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8DB-06E4-42CC-A9F9-73722B66FD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4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685-A43F-4C26-8C51-DB3F3C0E35B7}" type="datetime1">
              <a:rPr lang="en-US" smtClean="0"/>
              <a:t>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BROKER/DEALER AND RIA USE ONLY. This presentation may not be used with investors.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8DB-06E4-42CC-A9F9-73722B66FD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1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8901-0758-4B86-AE70-7CA9254A13C6}" type="datetime1">
              <a:rPr lang="en-US" smtClean="0"/>
              <a:t>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BROKER/DEALER AND RIA USE ONLY. This presentation may not be used with investors.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8DB-06E4-42CC-A9F9-73722B66FD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8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FF0F-F5A0-4BA0-ACCE-0AA355346BD7}" type="datetime1">
              <a:rPr lang="en-US" smtClean="0"/>
              <a:t>2/5/19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BROKER/DEALER AND RIA USE ONLY. This presentation may not be used with investors.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8DB-06E4-42CC-A9F9-73722B66FD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1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072A-814B-4D04-ACD6-5F0B02EADB50}" type="datetime1">
              <a:rPr lang="en-US" smtClean="0"/>
              <a:t>2/5/19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BROKER/DEALER AND RIA USE ONLY. This presentation may not be used with investors.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8DB-06E4-42CC-A9F9-73722B66FD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C145-1D82-4C44-9E59-97D6D3E63E06}" type="datetime1">
              <a:rPr lang="en-US" smtClean="0"/>
              <a:t>2/5/19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BROKER/DEALER AND RIA USE ONLY. This presentation may not be used with investors.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8DB-06E4-42CC-A9F9-73722B66FD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3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96C4-371B-4AC5-A292-5E5EEECCB753}" type="datetime1">
              <a:rPr lang="en-US" smtClean="0"/>
              <a:t>2/5/19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BROKER/DEALER AND RIA USE ONLY. This presentation may not be used with investors.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8DB-06E4-42CC-A9F9-73722B66FD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CAE9-C308-46B2-B57D-89D0078A3363}" type="datetime1">
              <a:rPr lang="en-US" smtClean="0"/>
              <a:t>2/5/19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BROKER/DEALER AND RIA USE ONLY. This presentation may not be used with investors.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8DB-06E4-42CC-A9F9-73722B66FD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03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8DAE-0A30-409F-ADC4-855F4E3C7EA1}" type="datetime1">
              <a:rPr lang="en-US" smtClean="0"/>
              <a:t>2/5/19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 BROKER/DEALER AND RIA USE ONLY. This presentation may not be used with investors.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48DB-06E4-42CC-A9F9-73722B66FD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8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A05AD-B300-4DAF-8A9F-F38C6D4642BD}" type="datetime1">
              <a:rPr lang="en-US" smtClean="0"/>
              <a:t>2/5/19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FOR BROKER/DEALER AND RIA USE ONLY. This presentation may not be used with investors.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148DB-06E4-42CC-A9F9-73722B66FD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4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AAC838B-D309-2B4C-82AC-1D871269A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114800"/>
            <a:ext cx="3446018" cy="3857564"/>
          </a:xfrm>
          <a:prstGeom prst="rect">
            <a:avLst/>
          </a:prstGeom>
        </p:spPr>
      </p:pic>
      <p:sp>
        <p:nvSpPr>
          <p:cNvPr id="5" name="Flowchart: Document 4"/>
          <p:cNvSpPr/>
          <p:nvPr/>
        </p:nvSpPr>
        <p:spPr>
          <a:xfrm>
            <a:off x="457200" y="3886200"/>
            <a:ext cx="8322818" cy="1638300"/>
          </a:xfrm>
          <a:prstGeom prst="flowChartDocument">
            <a:avLst/>
          </a:prstGeom>
          <a:gradFill flip="none" rotWithShape="1">
            <a:gsLst>
              <a:gs pos="24000">
                <a:schemeClr val="tx1">
                  <a:lumMod val="75000"/>
                  <a:lumOff val="25000"/>
                </a:schemeClr>
              </a:gs>
              <a:gs pos="76000">
                <a:srgbClr val="D8C328"/>
              </a:gs>
              <a:gs pos="100000">
                <a:srgbClr val="EBA61D">
                  <a:lumMod val="74000"/>
                  <a:lumOff val="26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81000"/>
            <a:ext cx="8322818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09" y="4386036"/>
            <a:ext cx="8915400" cy="936625"/>
          </a:xfrm>
        </p:spPr>
        <p:txBody>
          <a:bodyPr>
            <a:normAutofit/>
          </a:bodyPr>
          <a:lstStyle/>
          <a:p>
            <a:r>
              <a:rPr lang="en-US" sz="2600" b="1" dirty="0">
                <a:solidFill>
                  <a:schemeClr val="bg1"/>
                </a:solidFill>
                <a:latin typeface="Book Antiqua" panose="02040602050305030304" pitchFamily="18" charset="0"/>
              </a:rPr>
              <a:t>Lennox Monthly Call: December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400800" cy="575607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382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C38E3DA-9E99-2C42-8D11-80264EB48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9902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6314" y="838200"/>
            <a:ext cx="8077200" cy="2667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28253" y="381001"/>
            <a:ext cx="3872347" cy="685799"/>
          </a:xfrm>
          <a:prstGeom prst="rect">
            <a:avLst/>
          </a:prstGeom>
          <a:solidFill>
            <a:srgbClr val="D8C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35625" y="457200"/>
            <a:ext cx="3893125" cy="381000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spc="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 Antiqua" panose="02040602050305030304" pitchFamily="18" charset="0"/>
              </a:rPr>
              <a:t>Mission Statement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106031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Book Antiqua" panose="02040602050305030304" pitchFamily="18" charset="0"/>
              </a:rPr>
              <a:t>To commit ourselves to providing quality housing to our residents by maintaining clean, quiet, and safe communities; to establishing a culture centered on our Core Values; and to oﬀering long-term solutions that enhance the value of the assets we are entrusted with.  We look to achieve these goals by partnering with trained professionals and loyal residents, and together maintaining a quality product.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1EA5B9-439E-3C4B-A688-D2E55FE8372C}"/>
              </a:ext>
            </a:extLst>
          </p:cNvPr>
          <p:cNvSpPr/>
          <p:nvPr/>
        </p:nvSpPr>
        <p:spPr>
          <a:xfrm>
            <a:off x="5181600" y="3886200"/>
            <a:ext cx="2957947" cy="685799"/>
          </a:xfrm>
          <a:prstGeom prst="rect">
            <a:avLst/>
          </a:prstGeom>
          <a:solidFill>
            <a:srgbClr val="D8C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7816C4C-6F8E-E64D-96D1-9237AE460FFA}"/>
              </a:ext>
            </a:extLst>
          </p:cNvPr>
          <p:cNvSpPr txBox="1">
            <a:spLocks/>
          </p:cNvSpPr>
          <p:nvPr/>
        </p:nvSpPr>
        <p:spPr>
          <a:xfrm>
            <a:off x="5334000" y="3962400"/>
            <a:ext cx="2819400" cy="381000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spc="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Book Antiqua" panose="02040602050305030304" pitchFamily="18" charset="0"/>
              </a:rPr>
              <a:t>Core  Values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55D99F-0B1B-F141-96E5-E40F00EC0517}"/>
              </a:ext>
            </a:extLst>
          </p:cNvPr>
          <p:cNvSpPr/>
          <p:nvPr/>
        </p:nvSpPr>
        <p:spPr>
          <a:xfrm>
            <a:off x="446314" y="4419600"/>
            <a:ext cx="8077200" cy="21336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  <a:t>Our Core Values are the foundation of our beliefs, and helps sustain us and our investors through fluid market trends</a:t>
            </a:r>
          </a:p>
          <a:p>
            <a:br>
              <a:rPr lang="en-US" sz="1100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</a:br>
            <a:r>
              <a:rPr lang="en-US" sz="1400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  <a:t>INTEGRITY: </a:t>
            </a:r>
            <a:r>
              <a:rPr lang="en-US" sz="1400" b="1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  <a:t>Greater</a:t>
            </a:r>
            <a:r>
              <a:rPr lang="en-US" sz="1400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  <a:t> integrity and honest recognition of the importance of our roles</a:t>
            </a:r>
          </a:p>
          <a:p>
            <a:br>
              <a:rPr lang="en-US" sz="1400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</a:br>
            <a:r>
              <a:rPr lang="en-US" sz="1400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  <a:t>CUSTOMER SERVICE: </a:t>
            </a:r>
            <a:r>
              <a:rPr lang="en-US" sz="1400" b="1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  <a:t>Greater</a:t>
            </a:r>
            <a:r>
              <a:rPr lang="en-US" sz="1400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  <a:t> quality and service for our residents</a:t>
            </a:r>
          </a:p>
          <a:p>
            <a:endParaRPr lang="en-US" sz="1400" dirty="0">
              <a:solidFill>
                <a:schemeClr val="tx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  <a:t>RESPECT: </a:t>
            </a:r>
            <a:r>
              <a:rPr lang="en-US" sz="1400" b="1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  <a:t>Greater</a:t>
            </a:r>
            <a:r>
              <a:rPr lang="en-US" sz="1400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  <a:t> employment experience for our associates</a:t>
            </a:r>
          </a:p>
          <a:p>
            <a:br>
              <a:rPr lang="en-US" sz="1400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</a:br>
            <a:r>
              <a:rPr lang="en-US" sz="1400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  <a:t>RESPONSIBILITY: </a:t>
            </a:r>
            <a:r>
              <a:rPr lang="en-US" sz="1400" b="1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  <a:t>Greater</a:t>
            </a:r>
            <a:r>
              <a:rPr lang="en-US" sz="1400" dirty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rPr>
              <a:t> contributions to the broader communities</a:t>
            </a:r>
          </a:p>
        </p:txBody>
      </p:sp>
    </p:spTree>
    <p:extLst>
      <p:ext uri="{BB962C8B-B14F-4D97-AF65-F5344CB8AC3E}">
        <p14:creationId xmlns:p14="http://schemas.microsoft.com/office/powerpoint/2010/main" val="282873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096001"/>
            <a:ext cx="9144000" cy="767440"/>
          </a:xfrm>
          <a:prstGeom prst="rect">
            <a:avLst/>
          </a:prstGeom>
          <a:solidFill>
            <a:srgbClr val="D8C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9144000" cy="761999"/>
          </a:xfrm>
        </p:spPr>
        <p:txBody>
          <a:bodyPr/>
          <a:lstStyle/>
          <a:p>
            <a:pPr algn="l"/>
            <a:endParaRPr lang="en-US" sz="1400" dirty="0">
              <a:latin typeface="Book Antiqua" panose="02040602050305030304" pitchFamily="18" charset="0"/>
            </a:endParaRPr>
          </a:p>
          <a:p>
            <a:r>
              <a:rPr lang="en-US" sz="4800" b="1" dirty="0">
                <a:solidFill>
                  <a:schemeClr val="bg1"/>
                </a:solidFill>
                <a:latin typeface="Book Antiqua" panose="02040602050305030304" pitchFamily="18" charset="0"/>
              </a:rPr>
              <a:t>THE LENNOX FAMILY</a:t>
            </a:r>
          </a:p>
          <a:p>
            <a:pPr algn="l"/>
            <a:endParaRPr lang="en-US" sz="1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6B27F9-8523-994E-AE96-88807A478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52400"/>
            <a:ext cx="2895600" cy="9110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E9DE6B-88B1-F848-957E-08F8C203E9DE}"/>
              </a:ext>
            </a:extLst>
          </p:cNvPr>
          <p:cNvSpPr txBox="1"/>
          <p:nvPr/>
        </p:nvSpPr>
        <p:spPr>
          <a:xfrm>
            <a:off x="457200" y="828288"/>
            <a:ext cx="8229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New Hires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Happy Birthday!</a:t>
            </a:r>
            <a:endParaRPr lang="en-US" dirty="0"/>
          </a:p>
          <a:p>
            <a:pPr algn="ctr"/>
            <a:r>
              <a:rPr lang="en-US" dirty="0"/>
              <a:t>Elvis Lowe- 2/8</a:t>
            </a:r>
          </a:p>
          <a:p>
            <a:pPr algn="ctr"/>
            <a:r>
              <a:rPr lang="en-US" dirty="0"/>
              <a:t>Chris Garner- 2/9</a:t>
            </a:r>
          </a:p>
          <a:p>
            <a:pPr algn="ctr"/>
            <a:r>
              <a:rPr lang="en-US" dirty="0" err="1"/>
              <a:t>Torry</a:t>
            </a:r>
            <a:r>
              <a:rPr lang="en-US" dirty="0"/>
              <a:t> Edwards- 2/19</a:t>
            </a:r>
          </a:p>
          <a:p>
            <a:pPr algn="ctr"/>
            <a:endParaRPr lang="en-US" dirty="0"/>
          </a:p>
          <a:p>
            <a:pPr algn="ctr"/>
            <a:r>
              <a:rPr lang="en-US" sz="2400" b="1" dirty="0"/>
              <a:t>Work Anniversaries</a:t>
            </a:r>
            <a:endParaRPr lang="en-US" sz="2400" dirty="0"/>
          </a:p>
          <a:p>
            <a:pPr algn="ctr"/>
            <a:r>
              <a:rPr lang="en-US" dirty="0"/>
              <a:t>Anthony Miles Jr. -BC 2/2- 7</a:t>
            </a:r>
            <a:r>
              <a:rPr lang="en-US" baseline="30000" dirty="0"/>
              <a:t>th</a:t>
            </a:r>
            <a:r>
              <a:rPr lang="en-US" dirty="0"/>
              <a:t> anniversary</a:t>
            </a:r>
          </a:p>
          <a:p>
            <a:pPr algn="ctr"/>
            <a:r>
              <a:rPr lang="en-US" dirty="0"/>
              <a:t>Hope Williams- BC 2/8 – 2</a:t>
            </a:r>
            <a:r>
              <a:rPr lang="en-US" baseline="30000" dirty="0"/>
              <a:t>nd</a:t>
            </a:r>
            <a:r>
              <a:rPr lang="en-US" dirty="0"/>
              <a:t> anniversary</a:t>
            </a:r>
          </a:p>
          <a:p>
            <a:pPr algn="ctr"/>
            <a:r>
              <a:rPr lang="en-US" dirty="0"/>
              <a:t>Hannah Wyatt- MH- 2/26- 1</a:t>
            </a:r>
            <a:r>
              <a:rPr lang="en-US" baseline="30000" dirty="0"/>
              <a:t>st</a:t>
            </a:r>
            <a:r>
              <a:rPr lang="en-US" dirty="0"/>
              <a:t> anniversary</a:t>
            </a:r>
          </a:p>
          <a:p>
            <a:pPr algn="ctr"/>
            <a:r>
              <a:rPr lang="en-US" dirty="0" err="1"/>
              <a:t>Terryl</a:t>
            </a:r>
            <a:r>
              <a:rPr lang="en-US" dirty="0"/>
              <a:t> Buckner- LP- 2/28- 2</a:t>
            </a:r>
            <a:r>
              <a:rPr lang="en-US" baseline="30000" dirty="0"/>
              <a:t>nd</a:t>
            </a:r>
            <a:r>
              <a:rPr lang="en-US" dirty="0"/>
              <a:t> anniversary</a:t>
            </a:r>
          </a:p>
          <a:p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7876582-422F-344B-8B3E-043EA26E8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015606"/>
              </p:ext>
            </p:extLst>
          </p:nvPr>
        </p:nvGraphicFramePr>
        <p:xfrm>
          <a:off x="762000" y="1295400"/>
          <a:ext cx="7315199" cy="1357625"/>
        </p:xfrm>
        <a:graphic>
          <a:graphicData uri="http://schemas.openxmlformats.org/drawingml/2006/table">
            <a:tbl>
              <a:tblPr/>
              <a:tblGrid>
                <a:gridCol w="2532825">
                  <a:extLst>
                    <a:ext uri="{9D8B030D-6E8A-4147-A177-3AD203B41FA5}">
                      <a16:colId xmlns:a16="http://schemas.microsoft.com/office/drawing/2014/main" val="1913490677"/>
                    </a:ext>
                  </a:extLst>
                </a:gridCol>
                <a:gridCol w="866493">
                  <a:extLst>
                    <a:ext uri="{9D8B030D-6E8A-4147-A177-3AD203B41FA5}">
                      <a16:colId xmlns:a16="http://schemas.microsoft.com/office/drawing/2014/main" val="3324895155"/>
                    </a:ext>
                  </a:extLst>
                </a:gridCol>
                <a:gridCol w="2616141">
                  <a:extLst>
                    <a:ext uri="{9D8B030D-6E8A-4147-A177-3AD203B41FA5}">
                      <a16:colId xmlns:a16="http://schemas.microsoft.com/office/drawing/2014/main" val="2732330433"/>
                    </a:ext>
                  </a:extLst>
                </a:gridCol>
                <a:gridCol w="1299740">
                  <a:extLst>
                    <a:ext uri="{9D8B030D-6E8A-4147-A177-3AD203B41FA5}">
                      <a16:colId xmlns:a16="http://schemas.microsoft.com/office/drawing/2014/main" val="415779570"/>
                    </a:ext>
                  </a:extLst>
                </a:gridCol>
              </a:tblGrid>
              <a:tr h="271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RIDGEWAY COMMONS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Zombik, David T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01/02/2019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997575"/>
                  </a:ext>
                </a:extLst>
              </a:tr>
              <a:tr h="271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STONEBROOK APARTMENTS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Williamson, Michael R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01/10/2019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428811"/>
                  </a:ext>
                </a:extLst>
              </a:tr>
              <a:tr h="271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STONEBROOK APARTMENTS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Lacy, Joya  B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01/16/2019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382338"/>
                  </a:ext>
                </a:extLst>
              </a:tr>
              <a:tr h="271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AUTUMNWOOD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Bell, Wendy R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01/24/2019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611332"/>
                  </a:ext>
                </a:extLst>
              </a:tr>
              <a:tr h="271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STONEBROOK APARTMENTS</a:t>
                      </a:r>
                      <a:endParaRPr lang="en-US" sz="160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Jones, Darron E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01/29/2019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407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86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096001"/>
            <a:ext cx="9144000" cy="767440"/>
          </a:xfrm>
          <a:prstGeom prst="rect">
            <a:avLst/>
          </a:prstGeom>
          <a:solidFill>
            <a:srgbClr val="D8C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9144000" cy="761999"/>
          </a:xfrm>
        </p:spPr>
        <p:txBody>
          <a:bodyPr/>
          <a:lstStyle/>
          <a:p>
            <a:pPr algn="l"/>
            <a:endParaRPr lang="en-US" sz="1400" dirty="0">
              <a:latin typeface="Book Antiqua" panose="02040602050305030304" pitchFamily="18" charset="0"/>
            </a:endParaRPr>
          </a:p>
          <a:p>
            <a:r>
              <a:rPr lang="en-US" sz="4800" b="1" dirty="0">
                <a:solidFill>
                  <a:schemeClr val="bg1"/>
                </a:solidFill>
                <a:latin typeface="Book Antiqua" panose="02040602050305030304" pitchFamily="18" charset="0"/>
              </a:rPr>
              <a:t>DECEMBER REVIEW</a:t>
            </a:r>
          </a:p>
          <a:p>
            <a:pPr algn="l"/>
            <a:endParaRPr lang="en-US" sz="1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6B27F9-8523-994E-AE96-88807A478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52400"/>
            <a:ext cx="2895600" cy="9110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E9DE6B-88B1-F848-957E-08F8C203E9DE}"/>
              </a:ext>
            </a:extLst>
          </p:cNvPr>
          <p:cNvSpPr txBox="1"/>
          <p:nvPr/>
        </p:nvSpPr>
        <p:spPr>
          <a:xfrm>
            <a:off x="609600" y="1600200"/>
            <a:ext cx="82314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Approval Routes</a:t>
            </a:r>
          </a:p>
          <a:p>
            <a:endParaRPr lang="en-US" sz="2400" b="1" dirty="0"/>
          </a:p>
          <a:p>
            <a:r>
              <a:rPr lang="en-US" sz="2400" b="1" dirty="0"/>
              <a:t>Maintenance Shops</a:t>
            </a:r>
          </a:p>
          <a:p>
            <a:endParaRPr lang="en-US" sz="2400" b="1" dirty="0"/>
          </a:p>
          <a:p>
            <a:r>
              <a:rPr lang="en-US" sz="2400" b="1" dirty="0"/>
              <a:t>Pool Appearance</a:t>
            </a:r>
          </a:p>
          <a:p>
            <a:endParaRPr lang="en-US" sz="2400" b="1" dirty="0"/>
          </a:p>
          <a:p>
            <a:r>
              <a:rPr lang="en-US" sz="2400" b="1" dirty="0"/>
              <a:t>Residents: Activity Log</a:t>
            </a:r>
          </a:p>
          <a:p>
            <a:endParaRPr lang="en-US" sz="2400" b="1" dirty="0"/>
          </a:p>
          <a:p>
            <a:r>
              <a:rPr lang="en-US" sz="2400" b="1" dirty="0"/>
              <a:t>Unit Inspections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738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096001"/>
            <a:ext cx="9144000" cy="767440"/>
          </a:xfrm>
          <a:prstGeom prst="rect">
            <a:avLst/>
          </a:prstGeom>
          <a:solidFill>
            <a:srgbClr val="D8C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9144000" cy="761999"/>
          </a:xfrm>
        </p:spPr>
        <p:txBody>
          <a:bodyPr/>
          <a:lstStyle/>
          <a:p>
            <a:pPr algn="l"/>
            <a:endParaRPr lang="en-US" sz="1400" dirty="0">
              <a:latin typeface="Book Antiqua" panose="02040602050305030304" pitchFamily="18" charset="0"/>
            </a:endParaRPr>
          </a:p>
          <a:p>
            <a:r>
              <a:rPr lang="en-US" sz="4800" b="1" dirty="0">
                <a:solidFill>
                  <a:schemeClr val="bg1"/>
                </a:solidFill>
                <a:latin typeface="Book Antiqua" panose="02040602050305030304" pitchFamily="18" charset="0"/>
              </a:rPr>
              <a:t>APPRECIATION EVENT</a:t>
            </a:r>
          </a:p>
          <a:p>
            <a:pPr algn="l"/>
            <a:endParaRPr lang="en-US" sz="1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6B27F9-8523-994E-AE96-88807A478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52400"/>
            <a:ext cx="2895600" cy="9110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E9DE6B-88B1-F848-957E-08F8C203E9DE}"/>
              </a:ext>
            </a:extLst>
          </p:cNvPr>
          <p:cNvSpPr txBox="1"/>
          <p:nvPr/>
        </p:nvSpPr>
        <p:spPr>
          <a:xfrm>
            <a:off x="685800" y="12954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Congratulations to all our Winners</a:t>
            </a:r>
          </a:p>
          <a:p>
            <a:endParaRPr lang="en-US" sz="2400" b="1" dirty="0"/>
          </a:p>
          <a:p>
            <a:r>
              <a:rPr lang="en-US" sz="2400" b="1" dirty="0"/>
              <a:t>Thanks to our presenters</a:t>
            </a:r>
          </a:p>
          <a:p>
            <a:endParaRPr lang="en-US" sz="2400" b="1" dirty="0"/>
          </a:p>
          <a:p>
            <a:r>
              <a:rPr lang="en-US" sz="2400" b="1" dirty="0"/>
              <a:t>Thanks to everyone who helped with all the details</a:t>
            </a:r>
          </a:p>
        </p:txBody>
      </p:sp>
    </p:spTree>
    <p:extLst>
      <p:ext uri="{BB962C8B-B14F-4D97-AF65-F5344CB8AC3E}">
        <p14:creationId xmlns:p14="http://schemas.microsoft.com/office/powerpoint/2010/main" val="1519941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096001"/>
            <a:ext cx="9144000" cy="767440"/>
          </a:xfrm>
          <a:prstGeom prst="rect">
            <a:avLst/>
          </a:prstGeom>
          <a:solidFill>
            <a:srgbClr val="D8C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9144000" cy="761999"/>
          </a:xfrm>
        </p:spPr>
        <p:txBody>
          <a:bodyPr/>
          <a:lstStyle/>
          <a:p>
            <a:pPr algn="l"/>
            <a:endParaRPr lang="en-US" sz="1400" dirty="0">
              <a:latin typeface="Book Antiqua" panose="02040602050305030304" pitchFamily="18" charset="0"/>
            </a:endParaRPr>
          </a:p>
          <a:p>
            <a:r>
              <a:rPr lang="en-US" sz="4800" b="1" dirty="0">
                <a:solidFill>
                  <a:schemeClr val="bg1"/>
                </a:solidFill>
                <a:latin typeface="Book Antiqua" panose="02040602050305030304" pitchFamily="18" charset="0"/>
              </a:rPr>
              <a:t>2019  COMPANY  FOCUS</a:t>
            </a:r>
          </a:p>
          <a:p>
            <a:pPr algn="l"/>
            <a:endParaRPr lang="en-US" sz="1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6B27F9-8523-994E-AE96-88807A478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52400"/>
            <a:ext cx="2895600" cy="9110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CBCDC0-52F1-A44E-98E4-228F71BD5B12}"/>
              </a:ext>
            </a:extLst>
          </p:cNvPr>
          <p:cNvSpPr txBox="1"/>
          <p:nvPr/>
        </p:nvSpPr>
        <p:spPr>
          <a:xfrm>
            <a:off x="304800" y="671860"/>
            <a:ext cx="8534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Pricing Determinations</a:t>
            </a:r>
          </a:p>
          <a:p>
            <a:r>
              <a:rPr lang="en-US" dirty="0"/>
              <a:t>Use document from prior month approval</a:t>
            </a:r>
          </a:p>
          <a:p>
            <a:r>
              <a:rPr lang="en-US" dirty="0"/>
              <a:t>Use correct tab</a:t>
            </a:r>
          </a:p>
          <a:p>
            <a:r>
              <a:rPr lang="en-US" dirty="0"/>
              <a:t>Update non-revenue</a:t>
            </a:r>
          </a:p>
          <a:p>
            <a:r>
              <a:rPr lang="en-US" dirty="0"/>
              <a:t>Confirm Amenity Income items</a:t>
            </a:r>
          </a:p>
          <a:p>
            <a:endParaRPr lang="en-US" sz="2400" dirty="0"/>
          </a:p>
          <a:p>
            <a:r>
              <a:rPr lang="en-US" sz="2400" b="1" dirty="0"/>
              <a:t>Pricing Specials: Premiums and Credits</a:t>
            </a:r>
          </a:p>
          <a:p>
            <a:endParaRPr lang="en-US" sz="2400" b="1" dirty="0"/>
          </a:p>
          <a:p>
            <a:r>
              <a:rPr lang="en-US" sz="2400" b="1" dirty="0"/>
              <a:t>Ancillary Charges: Flooring, Appliances, Other</a:t>
            </a:r>
          </a:p>
          <a:p>
            <a:endParaRPr lang="en-US" sz="2400" b="1" dirty="0"/>
          </a:p>
          <a:p>
            <a:r>
              <a:rPr lang="en-US" sz="2400" b="1" dirty="0"/>
              <a:t>Amenity Income: 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10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096001"/>
            <a:ext cx="9144000" cy="767440"/>
          </a:xfrm>
          <a:prstGeom prst="rect">
            <a:avLst/>
          </a:prstGeom>
          <a:solidFill>
            <a:srgbClr val="D8C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9144000" cy="761999"/>
          </a:xfrm>
        </p:spPr>
        <p:txBody>
          <a:bodyPr/>
          <a:lstStyle/>
          <a:p>
            <a:pPr algn="l"/>
            <a:endParaRPr lang="en-US" sz="1400" dirty="0">
              <a:latin typeface="Book Antiqua" panose="02040602050305030304" pitchFamily="18" charset="0"/>
            </a:endParaRPr>
          </a:p>
          <a:p>
            <a:r>
              <a:rPr lang="en-US" sz="2000" b="1" dirty="0">
                <a:latin typeface="Book Antiqua" panose="02040602050305030304" pitchFamily="18" charset="0"/>
              </a:rPr>
              <a:t>5384 POPLAR AVE. SUITE 400 MEMPHIS, TN 38119</a:t>
            </a:r>
          </a:p>
          <a:p>
            <a:r>
              <a:rPr lang="en-US" sz="2000" b="1" dirty="0" err="1">
                <a:latin typeface="Book Antiqua" panose="02040602050305030304" pitchFamily="18" charset="0"/>
              </a:rPr>
              <a:t>www.lennoxliving.com</a:t>
            </a:r>
            <a:r>
              <a:rPr lang="en-US" sz="2000" b="1" dirty="0">
                <a:latin typeface="Book Antiqua" panose="02040602050305030304" pitchFamily="18" charset="0"/>
              </a:rPr>
              <a:t> </a:t>
            </a:r>
          </a:p>
          <a:p>
            <a:pPr algn="l"/>
            <a:endParaRPr lang="en-US" sz="1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6B27F9-8523-994E-AE96-88807A478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1137"/>
            <a:ext cx="9144000" cy="287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312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16868</TotalTime>
  <Words>248</Words>
  <Application>Microsoft Macintosh PowerPoint</Application>
  <PresentationFormat>On-screen Show (4:3)</PresentationFormat>
  <Paragraphs>78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 Antiqua</vt:lpstr>
      <vt:lpstr>Calibri</vt:lpstr>
      <vt:lpstr>Office Theme</vt:lpstr>
      <vt:lpstr>Lennox Monthly Call: December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YOUR FINANCIAL FUTURE</dc:title>
  <dc:creator>Jordana Wojnowski</dc:creator>
  <cp:lastModifiedBy>Jonathan Wogan</cp:lastModifiedBy>
  <cp:revision>169</cp:revision>
  <cp:lastPrinted>2019-02-05T15:07:49Z</cp:lastPrinted>
  <dcterms:created xsi:type="dcterms:W3CDTF">2017-03-03T19:08:41Z</dcterms:created>
  <dcterms:modified xsi:type="dcterms:W3CDTF">2019-02-05T15:34:11Z</dcterms:modified>
</cp:coreProperties>
</file>